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64" r:id="rId2"/>
    <p:sldId id="291" r:id="rId3"/>
    <p:sldId id="292" r:id="rId4"/>
    <p:sldId id="303" r:id="rId5"/>
    <p:sldId id="293" r:id="rId6"/>
    <p:sldId id="294" r:id="rId7"/>
    <p:sldId id="297" r:id="rId8"/>
    <p:sldId id="295" r:id="rId9"/>
    <p:sldId id="304" r:id="rId10"/>
    <p:sldId id="296" r:id="rId11"/>
    <p:sldId id="298" r:id="rId12"/>
    <p:sldId id="299" r:id="rId13"/>
    <p:sldId id="300" r:id="rId14"/>
    <p:sldId id="301" r:id="rId15"/>
    <p:sldId id="302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1" autoAdjust="0"/>
  </p:normalViewPr>
  <p:slideViewPr>
    <p:cSldViewPr>
      <p:cViewPr>
        <p:scale>
          <a:sx n="75" d="100"/>
          <a:sy n="75" d="100"/>
        </p:scale>
        <p:origin x="-93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C81D-9F21-46D8-8494-8023662AE1DE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C039F-0395-4700-9693-0B3F40671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C039F-0395-4700-9693-0B3F406711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3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3C0DD0-1519-4FDB-9B5C-A81E76987B96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F41966-4384-4E72-95E9-1456D9C31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#Par608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yuriryab\Рабочий стол\Карта России-Мурман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02" y="714356"/>
            <a:ext cx="7500938" cy="35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986614" cy="1143008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31" y="4365104"/>
            <a:ext cx="3159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1772816"/>
            <a:ext cx="8605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Особенности заполнения новой  формы справки о доходах, расходах, об имуществе и обязательствах имущественного характера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6.2. Срочные обязательства финансового характера 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92775"/>
              </p:ext>
            </p:extLst>
          </p:nvPr>
        </p:nvGraphicFramePr>
        <p:xfrm>
          <a:off x="611560" y="1052735"/>
          <a:ext cx="8064897" cy="5256584"/>
        </p:xfrm>
        <a:graphic>
          <a:graphicData uri="http://schemas.openxmlformats.org/drawingml/2006/table">
            <a:tbl>
              <a:tblPr/>
              <a:tblGrid>
                <a:gridCol w="450475"/>
                <a:gridCol w="1396627"/>
                <a:gridCol w="1134759"/>
                <a:gridCol w="1320249"/>
                <a:gridCol w="2170539"/>
                <a:gridCol w="1592248"/>
              </a:tblGrid>
              <a:tr h="112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обязательства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Кредитор (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должник)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возникновения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обязательства/размер обязательства по состоянию на отчетную дату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 обязательства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921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Мурманское отделение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8627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ОАО «Сбербанк России»,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Мурманск,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Ленина, 37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                  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01.01.2001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9876/1234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1 000 000 / 555 000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Ипотечный кредит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Мурманское отделение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8627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ОАО «Сбербанк России»,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Мурманск,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Ленина, 37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                  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02.02.2002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9876/1234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2 000 000 / 900 000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Залог квартиры по адресу: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Мурманск,  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ул. Мира,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д. 11, кв. 10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944" marR="35829" marT="35829" marB="589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932040" y="908720"/>
            <a:ext cx="216024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12160" y="2420888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429309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84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488"/>
            <a:ext cx="89764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835696" y="3212976"/>
            <a:ext cx="714072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" y="692697"/>
            <a:ext cx="8568952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548680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52450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6586140" y="1052736"/>
            <a:ext cx="187220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29567" cy="56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971600" y="2974863"/>
            <a:ext cx="2808312" cy="742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995936" y="3345947"/>
            <a:ext cx="936104" cy="515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8980214" cy="58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979712" y="2420888"/>
            <a:ext cx="6912768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348879"/>
            <a:ext cx="8438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Спасибо  за внимание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9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Овал 1299"/>
          <p:cNvSpPr/>
          <p:nvPr/>
        </p:nvSpPr>
        <p:spPr>
          <a:xfrm>
            <a:off x="467544" y="4365104"/>
            <a:ext cx="842493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9" name="Овал 1298"/>
          <p:cNvSpPr/>
          <p:nvPr/>
        </p:nvSpPr>
        <p:spPr>
          <a:xfrm>
            <a:off x="467544" y="2420888"/>
            <a:ext cx="860661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5" name="Овал 1294"/>
          <p:cNvSpPr/>
          <p:nvPr/>
        </p:nvSpPr>
        <p:spPr>
          <a:xfrm>
            <a:off x="2878064" y="1843739"/>
            <a:ext cx="3998192" cy="721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4" name="Овал 1293"/>
          <p:cNvSpPr/>
          <p:nvPr/>
        </p:nvSpPr>
        <p:spPr>
          <a:xfrm>
            <a:off x="6381368" y="246976"/>
            <a:ext cx="273630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6" name="Прямоугольник 1285"/>
          <p:cNvSpPr/>
          <p:nvPr/>
        </p:nvSpPr>
        <p:spPr>
          <a:xfrm>
            <a:off x="421196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4874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Утверждена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Указом Президента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Российской Федерации</a:t>
            </a:r>
            <a:endParaRPr lang="ru-RU" sz="12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от 23 июня 2014 г.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№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460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287" name="Прямоугольник 1286"/>
          <p:cNvSpPr/>
          <p:nvPr/>
        </p:nvSpPr>
        <p:spPr>
          <a:xfrm>
            <a:off x="179512" y="1340768"/>
            <a:ext cx="8856984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В _</a:t>
            </a:r>
            <a:r>
              <a:rPr lang="ru-RU" sz="1400" b="1" i="1" u="sng" dirty="0">
                <a:latin typeface="Times New Roman"/>
                <a:ea typeface="Calibri"/>
                <a:cs typeface="Times New Roman"/>
              </a:rPr>
              <a:t>Управление государственной службы и кадров Аппарата Правительства Мурманской области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(указывается наименование кадрового подразделения федерального  государственного органа, иного органа или организации)</a:t>
            </a:r>
            <a:endParaRPr lang="ru-RU" sz="1000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Courier New"/>
              <a:ea typeface="Times New Roman"/>
            </a:endParaRPr>
          </a:p>
        </p:txBody>
      </p:sp>
      <p:sp>
        <p:nvSpPr>
          <p:cNvPr id="1288" name="Прямоугольник 1287"/>
          <p:cNvSpPr/>
          <p:nvPr/>
        </p:nvSpPr>
        <p:spPr>
          <a:xfrm>
            <a:off x="2533484" y="1855335"/>
            <a:ext cx="4581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</a:rPr>
              <a:t>СПРАВКА</a:t>
            </a:r>
            <a:endParaRPr lang="ru-RU" sz="1200" b="1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о доходах, расходах, об имуществе и обязательствах</a:t>
            </a:r>
            <a:endParaRPr lang="ru-RU" sz="1200" b="1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имущественного характера </a:t>
            </a:r>
            <a:endParaRPr lang="ru-RU" sz="1200" b="1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Courier New"/>
              <a:ea typeface="Times New Roman"/>
            </a:endParaRPr>
          </a:p>
        </p:txBody>
      </p:sp>
      <p:sp>
        <p:nvSpPr>
          <p:cNvPr id="1291" name="Прямоугольник 1290"/>
          <p:cNvSpPr/>
          <p:nvPr/>
        </p:nvSpPr>
        <p:spPr>
          <a:xfrm>
            <a:off x="611560" y="256490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Я, _</a:t>
            </a:r>
            <a:r>
              <a:rPr lang="ru-RU" sz="1200" b="1" i="1" u="sng" dirty="0">
                <a:latin typeface="Times New Roman"/>
                <a:ea typeface="Times New Roman"/>
              </a:rPr>
              <a:t>Иванов Иван Иванович, 22.06.1966 года рождения,  паспорт 4710   №  3411323210, </a:t>
            </a:r>
            <a:r>
              <a:rPr lang="ru-RU" sz="1200" b="1" i="1" u="sng" dirty="0" smtClean="0">
                <a:latin typeface="Times New Roman"/>
                <a:ea typeface="Times New Roman"/>
              </a:rPr>
              <a:t>выдан  05.08.2010 </a:t>
            </a:r>
            <a:r>
              <a:rPr lang="ru-RU" sz="1200" b="1" i="1" u="sng" dirty="0">
                <a:latin typeface="Times New Roman"/>
                <a:ea typeface="Times New Roman"/>
              </a:rPr>
              <a:t>отделом УФМС России по Мурманской области в Ленинском </a:t>
            </a:r>
            <a:r>
              <a:rPr lang="ru-RU" sz="1200" b="1" i="1" u="sng" dirty="0" smtClean="0">
                <a:latin typeface="Times New Roman"/>
                <a:ea typeface="Times New Roman"/>
              </a:rPr>
              <a:t>административном округе </a:t>
            </a:r>
            <a:r>
              <a:rPr lang="ru-RU" sz="1200" b="1" i="1" u="sng" dirty="0">
                <a:latin typeface="Times New Roman"/>
                <a:ea typeface="Times New Roman"/>
              </a:rPr>
              <a:t>г. Мурманска</a:t>
            </a:r>
            <a:r>
              <a:rPr lang="ru-RU" sz="1200" b="1" dirty="0" smtClean="0">
                <a:latin typeface="Times New Roman"/>
                <a:ea typeface="Times New Roman"/>
              </a:rPr>
              <a:t>_</a:t>
            </a:r>
            <a:r>
              <a:rPr lang="ru-RU" sz="1200" dirty="0" smtClean="0">
                <a:latin typeface="Times New Roman"/>
                <a:ea typeface="Times New Roman"/>
              </a:rPr>
              <a:t>_____________________,</a:t>
            </a:r>
            <a:endParaRPr lang="ru-RU" sz="1200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(фамилия, имя, отчество, дата рождения, серия и номер паспорта,  дата выдачи и орган, выдавший паспорт)</a:t>
            </a:r>
            <a:endParaRPr lang="ru-RU" sz="10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_</a:t>
            </a:r>
            <a:r>
              <a:rPr lang="ru-RU" sz="1200" i="1" u="sng" dirty="0">
                <a:latin typeface="Times New Roman"/>
                <a:ea typeface="Times New Roman"/>
              </a:rPr>
              <a:t>заместитель начальника управления  Аппарата Правительства Мурманской области</a:t>
            </a:r>
            <a:r>
              <a:rPr lang="ru-RU" sz="1200" dirty="0" smtClean="0">
                <a:latin typeface="Times New Roman"/>
                <a:ea typeface="Times New Roman"/>
              </a:rPr>
              <a:t>_______________________________</a:t>
            </a:r>
            <a:endParaRPr lang="ru-RU" sz="1200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(место работы (службы), занимаемая (замещаемая) должность; в случае    отсутствия основного места работы (службы) - род занятий; должность, на замещение которой претендует гражданин (если применимо))</a:t>
            </a:r>
            <a:endParaRPr lang="ru-RU" sz="10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зарегистрированный по адресу: _</a:t>
            </a:r>
            <a:r>
              <a:rPr lang="ru-RU" sz="1200" i="1" u="sng" dirty="0">
                <a:latin typeface="Times New Roman"/>
                <a:ea typeface="Times New Roman"/>
              </a:rPr>
              <a:t>г. Мурманск, пр. Кольский, д. 21, кв. 22 (фактически проживаю</a:t>
            </a:r>
            <a:r>
              <a:rPr lang="ru-RU" sz="1200" i="1" u="sng" dirty="0" smtClean="0">
                <a:latin typeface="Times New Roman"/>
                <a:ea typeface="Times New Roman"/>
              </a:rPr>
              <a:t>:</a:t>
            </a:r>
            <a:r>
              <a:rPr lang="ru-RU" sz="1200" i="1" dirty="0" smtClean="0">
                <a:latin typeface="Times New Roman"/>
                <a:ea typeface="Times New Roman"/>
              </a:rPr>
              <a:t>_______</a:t>
            </a:r>
            <a:r>
              <a:rPr lang="ru-RU" sz="1200" i="1" u="sng" dirty="0" smtClean="0">
                <a:latin typeface="Times New Roman"/>
                <a:ea typeface="Times New Roman"/>
              </a:rPr>
              <a:t> </a:t>
            </a:r>
            <a:r>
              <a:rPr lang="ru-RU" sz="1200" i="1" u="sng" dirty="0">
                <a:latin typeface="Times New Roman"/>
                <a:ea typeface="Times New Roman"/>
              </a:rPr>
              <a:t>г. Мурманск</a:t>
            </a:r>
            <a:r>
              <a:rPr lang="ru-RU" sz="1200" i="1" u="sng" dirty="0" smtClean="0">
                <a:latin typeface="Times New Roman"/>
                <a:ea typeface="Times New Roman"/>
              </a:rPr>
              <a:t>,</a:t>
            </a:r>
            <a:r>
              <a:rPr lang="ru-RU" sz="1200" i="1" dirty="0" smtClean="0">
                <a:latin typeface="Times New Roman"/>
                <a:ea typeface="Times New Roman"/>
              </a:rPr>
              <a:t>____</a:t>
            </a:r>
            <a:r>
              <a:rPr lang="ru-RU" sz="1200" i="1" u="sng" dirty="0" smtClean="0">
                <a:latin typeface="Times New Roman"/>
                <a:ea typeface="Times New Roman"/>
              </a:rPr>
              <a:t>               ул</a:t>
            </a:r>
            <a:r>
              <a:rPr lang="ru-RU" sz="1200" i="1" u="sng" dirty="0">
                <a:latin typeface="Times New Roman"/>
                <a:ea typeface="Times New Roman"/>
              </a:rPr>
              <a:t>. Воровского, д. 11, кв. 151</a:t>
            </a:r>
            <a:r>
              <a:rPr lang="ru-RU" sz="1200" i="1" u="sng" dirty="0" smtClean="0">
                <a:latin typeface="Times New Roman"/>
                <a:ea typeface="Times New Roman"/>
              </a:rPr>
              <a:t>)</a:t>
            </a:r>
            <a:r>
              <a:rPr lang="ru-RU" sz="1200" dirty="0" smtClean="0">
                <a:latin typeface="Times New Roman"/>
                <a:ea typeface="Times New Roman"/>
              </a:rPr>
              <a:t>_________________________________________________________________________________,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                                                                   (адрес места регистрации)</a:t>
            </a:r>
            <a:endParaRPr lang="ru-RU" sz="1200" dirty="0">
              <a:effectLst/>
              <a:latin typeface="Courier New"/>
              <a:ea typeface="Times New Roman"/>
            </a:endParaRPr>
          </a:p>
        </p:txBody>
      </p:sp>
      <p:sp>
        <p:nvSpPr>
          <p:cNvPr id="1292" name="Прямоугольник 1291"/>
          <p:cNvSpPr/>
          <p:nvPr/>
        </p:nvSpPr>
        <p:spPr>
          <a:xfrm>
            <a:off x="710992" y="4647194"/>
            <a:ext cx="807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сообщаю   сведения   о   доходах,   расходах   </a:t>
            </a:r>
            <a:r>
              <a:rPr lang="ru-RU" sz="1200" u="sng" dirty="0">
                <a:latin typeface="Times New Roman"/>
                <a:ea typeface="Times New Roman"/>
              </a:rPr>
              <a:t>своих</a:t>
            </a:r>
            <a:r>
              <a:rPr lang="ru-RU" sz="1200" dirty="0">
                <a:latin typeface="Times New Roman"/>
                <a:ea typeface="Times New Roman"/>
              </a:rPr>
              <a:t>   супруги   (супруга), несовершеннолетнего ребенка (нужное подчеркнуть)</a:t>
            </a:r>
            <a:endParaRPr lang="ru-RU" sz="1200" dirty="0">
              <a:latin typeface="Courier New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r>
              <a:rPr lang="ru-RU" sz="1400" b="1" dirty="0" smtClean="0">
                <a:latin typeface="Times New Roman"/>
                <a:ea typeface="Times New Roman"/>
              </a:rPr>
              <a:t>_</a:t>
            </a:r>
            <a:r>
              <a:rPr lang="ru-RU" sz="1400" b="1" i="1" u="sng" dirty="0" smtClean="0">
                <a:latin typeface="Times New Roman"/>
                <a:ea typeface="Times New Roman"/>
              </a:rPr>
              <a:t> </a:t>
            </a:r>
            <a:r>
              <a:rPr lang="ru-RU" sz="1400" b="1" i="1" u="sng" dirty="0">
                <a:latin typeface="Times New Roman"/>
                <a:ea typeface="Times New Roman"/>
              </a:rPr>
              <a:t>Иванов Иван Иванович, 22.06.1966 года рождения,  паспорт 4710   №  3411323210, </a:t>
            </a:r>
            <a:r>
              <a:rPr lang="ru-RU" sz="1400" b="1" i="1" u="sng" dirty="0" smtClean="0">
                <a:latin typeface="Times New Roman"/>
                <a:ea typeface="Times New Roman"/>
              </a:rPr>
              <a:t>выдан 05.08.2010 </a:t>
            </a:r>
            <a:r>
              <a:rPr lang="ru-RU" sz="1400" b="1" i="1" u="sng" dirty="0">
                <a:latin typeface="Times New Roman"/>
                <a:ea typeface="Times New Roman"/>
              </a:rPr>
              <a:t>отделом УФМС России по Мурманской области в </a:t>
            </a:r>
            <a:r>
              <a:rPr lang="ru-RU" sz="1400" b="1" i="1" u="sng" dirty="0" smtClean="0">
                <a:latin typeface="Times New Roman"/>
                <a:ea typeface="Times New Roman"/>
              </a:rPr>
              <a:t>Ленинском административном </a:t>
            </a:r>
            <a:r>
              <a:rPr lang="ru-RU" sz="1400" b="1" i="1" u="sng" dirty="0">
                <a:latin typeface="Times New Roman"/>
                <a:ea typeface="Times New Roman"/>
              </a:rPr>
              <a:t>округе </a:t>
            </a:r>
            <a:r>
              <a:rPr lang="ru-RU" sz="1400" b="1" i="1" u="sng" dirty="0" smtClean="0">
                <a:latin typeface="Times New Roman"/>
                <a:ea typeface="Times New Roman"/>
              </a:rPr>
              <a:t>г. Мурманска</a:t>
            </a:r>
            <a:r>
              <a:rPr lang="ru-RU" sz="1400" dirty="0" smtClean="0">
                <a:latin typeface="Times New Roman"/>
                <a:ea typeface="Times New Roman"/>
              </a:rPr>
              <a:t>,</a:t>
            </a:r>
            <a:endParaRPr lang="ru-RU" sz="1400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(</a:t>
            </a:r>
            <a:r>
              <a:rPr lang="ru-RU" sz="1000" dirty="0">
                <a:latin typeface="Times New Roman"/>
                <a:ea typeface="Times New Roman"/>
              </a:rPr>
              <a:t>фамилия, имя, отчество, год рождения, серия и номер паспорта,  дата выдачи и орган, выдавший паспорт)</a:t>
            </a:r>
            <a:endParaRPr lang="ru-RU" sz="1000" dirty="0">
              <a:effectLst/>
              <a:latin typeface="Courier New"/>
              <a:ea typeface="Times New Roman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7544" y="2924945"/>
            <a:ext cx="856180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" grpId="0" animBg="1"/>
      <p:bldP spid="1299" grpId="0" animBg="1"/>
      <p:bldP spid="1295" grpId="0" animBg="1"/>
      <p:bldP spid="129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3528" y="332656"/>
            <a:ext cx="849694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20688"/>
            <a:ext cx="85689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_</a:t>
            </a:r>
            <a:r>
              <a:rPr lang="ru-RU" sz="1200" b="1" i="1" u="sng" dirty="0">
                <a:latin typeface="Times New Roman"/>
                <a:ea typeface="Times New Roman"/>
              </a:rPr>
              <a:t> г. Мурманск, пр. Кольский, д. 21, кв. 22, </a:t>
            </a:r>
            <a:r>
              <a:rPr lang="ru-RU" sz="1200" b="1" dirty="0">
                <a:latin typeface="Times New Roman"/>
                <a:ea typeface="Times New Roman"/>
              </a:rPr>
              <a:t>_</a:t>
            </a:r>
            <a:r>
              <a:rPr lang="ru-RU" sz="1200" b="1" i="1" u="sng" dirty="0">
                <a:latin typeface="Times New Roman"/>
                <a:ea typeface="Times New Roman"/>
              </a:rPr>
              <a:t> заместитель начальника управления  </a:t>
            </a:r>
            <a:r>
              <a:rPr lang="ru-RU" sz="1200" b="1" i="1" u="sng" dirty="0" smtClean="0">
                <a:latin typeface="Times New Roman"/>
                <a:ea typeface="Times New Roman"/>
              </a:rPr>
              <a:t>Аппарата  </a:t>
            </a:r>
            <a:r>
              <a:rPr lang="ru-RU" sz="1200" b="1" i="1" u="sng" dirty="0">
                <a:latin typeface="Times New Roman"/>
                <a:ea typeface="Times New Roman"/>
              </a:rPr>
              <a:t>Правительства </a:t>
            </a:r>
            <a:r>
              <a:rPr lang="ru-RU" sz="1200" b="1" i="1" u="sng" dirty="0" smtClean="0">
                <a:latin typeface="Times New Roman"/>
                <a:ea typeface="Times New Roman"/>
              </a:rPr>
              <a:t>Мурманской </a:t>
            </a:r>
            <a:r>
              <a:rPr lang="ru-RU" sz="1200" b="1" i="1" u="sng" dirty="0">
                <a:latin typeface="Times New Roman"/>
                <a:ea typeface="Times New Roman"/>
              </a:rPr>
              <a:t>области</a:t>
            </a:r>
            <a:r>
              <a:rPr lang="ru-RU" sz="1200" b="1" dirty="0">
                <a:latin typeface="Times New Roman"/>
                <a:ea typeface="Times New Roman"/>
              </a:rPr>
              <a:t> </a:t>
            </a:r>
            <a:r>
              <a:rPr lang="ru-RU" sz="1200" b="1" dirty="0" smtClean="0">
                <a:latin typeface="Times New Roman"/>
                <a:ea typeface="Times New Roman"/>
              </a:rPr>
              <a:t>____________________________________________________________________________________________________</a:t>
            </a:r>
            <a:endParaRPr lang="ru-RU" sz="1200" b="1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latin typeface="Times New Roman"/>
                <a:ea typeface="Times New Roman"/>
              </a:rPr>
              <a:t>   (адрес места регистрации, основное место работы (службы), занимаемая  (замещаемая) должность)</a:t>
            </a:r>
            <a:endParaRPr lang="ru-RU" sz="10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</a:rPr>
              <a:t>______________________________________________________________________________________________________________</a:t>
            </a:r>
            <a:endParaRPr lang="ru-RU" sz="1200" b="1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    </a:t>
            </a:r>
            <a:r>
              <a:rPr lang="ru-RU" sz="1000" i="1" dirty="0">
                <a:latin typeface="Times New Roman"/>
                <a:ea typeface="Times New Roman"/>
              </a:rPr>
              <a:t>(в случае отсутствия основного места работы (службы) - род занятий)</a:t>
            </a:r>
            <a:endParaRPr lang="ru-RU" sz="1000" i="1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за    отчетный   период   с  1  января  2014 г.   по   31  декабря  2014 г. об имуществе,  принадлежащем</a:t>
            </a:r>
            <a:endParaRPr lang="ru-RU" sz="1200" b="1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 </a:t>
            </a:r>
            <a:endParaRPr lang="ru-RU" sz="1200" b="1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__</a:t>
            </a:r>
            <a:r>
              <a:rPr lang="ru-RU" sz="1200" b="1" i="1" u="sng" dirty="0">
                <a:latin typeface="Times New Roman"/>
                <a:ea typeface="Times New Roman"/>
              </a:rPr>
              <a:t>Иванову </a:t>
            </a:r>
            <a:r>
              <a:rPr lang="ru-RU" sz="1200" b="1" i="1" u="sng" dirty="0" smtClean="0">
                <a:latin typeface="Times New Roman"/>
                <a:ea typeface="Times New Roman"/>
              </a:rPr>
              <a:t>Ивану Ивановичу</a:t>
            </a:r>
            <a:r>
              <a:rPr lang="ru-RU" sz="1200" b="1" dirty="0" smtClean="0">
                <a:latin typeface="Times New Roman"/>
                <a:ea typeface="Times New Roman"/>
              </a:rPr>
              <a:t>____________________________________________________________________________________</a:t>
            </a:r>
            <a:endParaRPr lang="ru-RU" sz="1200" b="1" dirty="0"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               </a:t>
            </a:r>
            <a:r>
              <a:rPr lang="ru-RU" sz="1000" dirty="0">
                <a:latin typeface="Times New Roman"/>
                <a:ea typeface="Times New Roman"/>
              </a:rPr>
              <a:t>(фамилия, имя, отчество)</a:t>
            </a:r>
            <a:endParaRPr lang="ru-RU" sz="10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на   праве   собственности,   о   вкладах  в  банках,  ценных  бумагах,  об обязательствах имущественного характера по состоянию на "_</a:t>
            </a:r>
            <a:r>
              <a:rPr lang="ru-RU" sz="1200" u="sng" dirty="0">
                <a:latin typeface="Times New Roman"/>
                <a:ea typeface="Times New Roman"/>
              </a:rPr>
              <a:t>31</a:t>
            </a:r>
            <a:r>
              <a:rPr lang="ru-RU" sz="1200" dirty="0">
                <a:latin typeface="Times New Roman"/>
                <a:ea typeface="Times New Roman"/>
              </a:rPr>
              <a:t>_" _</a:t>
            </a:r>
            <a:r>
              <a:rPr lang="ru-RU" sz="1200" u="sng" dirty="0">
                <a:latin typeface="Times New Roman"/>
                <a:ea typeface="Times New Roman"/>
              </a:rPr>
              <a:t>декабря</a:t>
            </a:r>
            <a:r>
              <a:rPr lang="ru-RU" sz="1200" dirty="0">
                <a:latin typeface="Times New Roman"/>
                <a:ea typeface="Times New Roman"/>
              </a:rPr>
              <a:t>_____ 20_</a:t>
            </a:r>
            <a:r>
              <a:rPr lang="ru-RU" sz="1200" u="sng" dirty="0">
                <a:latin typeface="Times New Roman"/>
                <a:ea typeface="Times New Roman"/>
              </a:rPr>
              <a:t>14</a:t>
            </a:r>
            <a:r>
              <a:rPr lang="ru-RU" sz="1200" dirty="0">
                <a:latin typeface="Times New Roman"/>
                <a:ea typeface="Times New Roman"/>
              </a:rPr>
              <a:t>_ г.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Courier New"/>
              <a:ea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700808"/>
            <a:ext cx="25202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14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97665"/>
              </p:ext>
            </p:extLst>
          </p:nvPr>
        </p:nvGraphicFramePr>
        <p:xfrm>
          <a:off x="467544" y="1700808"/>
          <a:ext cx="8229600" cy="3314718"/>
        </p:xfrm>
        <a:graphic>
          <a:graphicData uri="http://schemas.openxmlformats.org/drawingml/2006/table">
            <a:tbl>
              <a:tblPr/>
              <a:tblGrid>
                <a:gridCol w="946448"/>
                <a:gridCol w="6289568"/>
                <a:gridCol w="993584"/>
              </a:tblGrid>
              <a:tr h="418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дохода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Величина дохода </a:t>
                      </a:r>
                      <a:r>
                        <a:rPr lang="ru-RU" sz="900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2" action="ppaction://hlinkfile"/>
                        </a:rPr>
                        <a:t>&lt;4&gt;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(руб.)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 по основному месту работы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 от педагогической и научной деятельности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 от иной творческой деятельности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 от вкладов в банках и иных кредитных организациях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Доход от ценных бумаг и долей участия в коммерческих организациях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Иные доходы (указать вид дохода):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доход за отчетный период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18" marR="32018" marT="52674" marB="526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24744"/>
            <a:ext cx="2221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Раздел 1. Сведения о доходах </a:t>
            </a:r>
          </a:p>
        </p:txBody>
      </p:sp>
      <p:sp>
        <p:nvSpPr>
          <p:cNvPr id="4" name="Овал 3"/>
          <p:cNvSpPr/>
          <p:nvPr/>
        </p:nvSpPr>
        <p:spPr>
          <a:xfrm>
            <a:off x="1331640" y="2492896"/>
            <a:ext cx="31683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488" y="477856"/>
            <a:ext cx="2295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/>
                <a:ea typeface="Calibri"/>
              </a:rPr>
              <a:t>Раздел 2. Сведения о расходах 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59454"/>
              </p:ext>
            </p:extLst>
          </p:nvPr>
        </p:nvGraphicFramePr>
        <p:xfrm>
          <a:off x="782309" y="1587053"/>
          <a:ext cx="7579381" cy="4552258"/>
        </p:xfrm>
        <a:graphic>
          <a:graphicData uri="http://schemas.openxmlformats.org/drawingml/2006/table">
            <a:tbl>
              <a:tblPr/>
              <a:tblGrid>
                <a:gridCol w="1305101"/>
                <a:gridCol w="1305101"/>
                <a:gridCol w="1760878"/>
                <a:gridCol w="1760878"/>
                <a:gridCol w="1447423"/>
              </a:tblGrid>
              <a:tr h="619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приобретенного имущества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сделки (руб.)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Источник получения средств, за счет которых приобретено имущество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приобретения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Земельные участки: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Иное недвижимое имущество: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однокомнатная квартира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4 500 000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доход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 2011 – 2014  годы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размере 2 300 000 руб.;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доход супруги за 2011 – 2014 годы в размере 1 500 000 руб.;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кредит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сумме 1 000 000 руб.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договор купли-продажи квартиры 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09.05.2014 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234/123</a:t>
                      </a:r>
                      <a:endParaRPr lang="ru-RU" sz="9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Транспортные средства: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имею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Ценные бумаги: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имею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73" marR="35725" marT="35725" marB="587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128792" cy="3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27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7020272" y="2780928"/>
            <a:ext cx="1584176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Раздел 3. Сведения об имуществе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Courier New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3.1. Недвижимое имущество</a:t>
            </a:r>
            <a:endParaRPr lang="ru-RU" sz="1200" dirty="0">
              <a:effectLst/>
              <a:latin typeface="Courier New"/>
              <a:ea typeface="Times New Roman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47664" y="5877272"/>
            <a:ext cx="7128792" cy="3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3821"/>
              </p:ext>
            </p:extLst>
          </p:nvPr>
        </p:nvGraphicFramePr>
        <p:xfrm>
          <a:off x="457200" y="1827895"/>
          <a:ext cx="8229600" cy="4070573"/>
        </p:xfrm>
        <a:graphic>
          <a:graphicData uri="http://schemas.openxmlformats.org/drawingml/2006/table">
            <a:tbl>
              <a:tblPr/>
              <a:tblGrid>
                <a:gridCol w="1095432"/>
                <a:gridCol w="1095432"/>
                <a:gridCol w="1182199"/>
                <a:gridCol w="1182199"/>
                <a:gridCol w="1837169"/>
                <a:gridCol w="1837169"/>
              </a:tblGrid>
              <a:tr h="647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и наименование имущества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собственности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Местонахождение (адрес)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Площадь (кв. м)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приобретения и источник средств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Земельные участки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3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 индивидуальное жилищное строительство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дачный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земельный участок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Ивановой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Тамарой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Петровной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Мурманская  обл.,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Кильдинстрой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ДНТ «Раздолье»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Белгородская обл.,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дер. Хохолки,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 «Мурман», участок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0001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Свидетельство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наследовании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31.12.1999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001/Г/19-001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Свидетельство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приватизации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01.01.2000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001/ТП/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0" marR="37358" marT="37358" marB="614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37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05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3.2. Транспортные средства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389106"/>
              </p:ext>
            </p:extLst>
          </p:nvPr>
        </p:nvGraphicFramePr>
        <p:xfrm>
          <a:off x="395536" y="1196752"/>
          <a:ext cx="8229600" cy="1782285"/>
        </p:xfrm>
        <a:graphic>
          <a:graphicData uri="http://schemas.openxmlformats.org/drawingml/2006/table">
            <a:tbl>
              <a:tblPr/>
              <a:tblGrid>
                <a:gridCol w="864096"/>
                <a:gridCol w="3304904"/>
                <a:gridCol w="2030300"/>
                <a:gridCol w="2030300"/>
              </a:tblGrid>
              <a:tr h="669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Вид, марка, модель транспортного средства, год изготовления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собственности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регистрации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Автомобили легковые: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Фольксваген Поло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2012 г.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3544" marR="38625" marT="38625" marB="635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МОТОР ГИБДД УВД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Мурманской области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3544" marR="38625" marT="38625" marB="635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259632" y="2996952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115616" y="908720"/>
            <a:ext cx="360040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99792" y="2348880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16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Раздел 4. Сведения о счетах в банках и иных кредитных организациях</a:t>
            </a:r>
            <a:endParaRPr lang="ru-RU" sz="1200" dirty="0">
              <a:effectLst/>
              <a:latin typeface="Courier New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1691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Указывается общая сумма денежных поступлений на счет за отчетный период в случаях, если указанная сумма превышает общий доход лица и его супруга (супруги) за отчетный период и два предшествующих ему года.                 В этом случае к справке п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рилагается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выписка о движении денежных средств по данному счету за отчетный период. </a:t>
            </a:r>
            <a:endParaRPr lang="ru-RU" sz="1200" dirty="0">
              <a:effectLst/>
              <a:latin typeface="Courier New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74060"/>
              </p:ext>
            </p:extLst>
          </p:nvPr>
        </p:nvGraphicFramePr>
        <p:xfrm>
          <a:off x="467543" y="1628800"/>
          <a:ext cx="8136904" cy="4248473"/>
        </p:xfrm>
        <a:graphic>
          <a:graphicData uri="http://schemas.openxmlformats.org/drawingml/2006/table">
            <a:tbl>
              <a:tblPr/>
              <a:tblGrid>
                <a:gridCol w="449659"/>
                <a:gridCol w="1830524"/>
                <a:gridCol w="1272438"/>
                <a:gridCol w="1148862"/>
                <a:gridCol w="1149658"/>
                <a:gridCol w="2285763"/>
              </a:tblGrid>
              <a:tr h="983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и адрес банка или иной кредитной организации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и валюта счета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открытия счета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Остаток на счете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поступивших на счет денежных 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12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Мурманское отделение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8627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ОАО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«Сбербанк России»,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Мурманск,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пр. Ленина, 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депозитный,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российский рубль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01.01.2001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2 639,33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3 400 000,00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39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ВТБ 24 (ЗАО), 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indent="920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Москва,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indent="920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ул. Мясницкая, д. 35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текущий,           российский рубль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01.01.2001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350,54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770" marR="39370" marT="393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012160" y="1412776"/>
            <a:ext cx="2952328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1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Раздел 5. Сведения о ценных бумагах</a:t>
            </a:r>
            <a:endParaRPr lang="ru-RU" sz="1200" dirty="0">
              <a:latin typeface="Courier New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Courier New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5.1. Акции и иное участие в коммерческих организациях и фондах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13054"/>
              </p:ext>
            </p:extLst>
          </p:nvPr>
        </p:nvGraphicFramePr>
        <p:xfrm>
          <a:off x="755576" y="1556792"/>
          <a:ext cx="7776864" cy="4032446"/>
        </p:xfrm>
        <a:graphic>
          <a:graphicData uri="http://schemas.openxmlformats.org/drawingml/2006/table">
            <a:tbl>
              <a:tblPr/>
              <a:tblGrid>
                <a:gridCol w="445225"/>
                <a:gridCol w="2028606"/>
                <a:gridCol w="1790613"/>
                <a:gridCol w="1268486"/>
                <a:gridCol w="997304"/>
                <a:gridCol w="1246630"/>
              </a:tblGrid>
              <a:tr h="1281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и организационно-правовая форма организации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Местонахождение организации (адрес)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Уставный капитал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участия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участия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716016" y="764704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2673</TotalTime>
  <Words>777</Words>
  <Application>Microsoft Office PowerPoint</Application>
  <PresentationFormat>Экран (4:3)</PresentationFormat>
  <Paragraphs>332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Болдырев А.В.</dc:creator>
  <cp:lastModifiedBy>Авчинников С.В.</cp:lastModifiedBy>
  <cp:revision>264</cp:revision>
  <dcterms:created xsi:type="dcterms:W3CDTF">2013-05-14T06:15:13Z</dcterms:created>
  <dcterms:modified xsi:type="dcterms:W3CDTF">2015-02-13T09:17:25Z</dcterms:modified>
</cp:coreProperties>
</file>